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51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63942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54061"/>
            </a:gs>
            <a:gs pos="67999">
              <a:srgbClr val="254061"/>
            </a:gs>
            <a:gs pos="100000">
              <a:srgbClr val="254061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350" y="274637"/>
            <a:ext cx="91567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" descr="2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6350" y="628650"/>
            <a:ext cx="9156700" cy="1614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8" descr="3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6350" y="974725"/>
            <a:ext cx="9156700" cy="1414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9" descr="4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350" y="1322387"/>
            <a:ext cx="9156700" cy="123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0" descr="5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6350" y="1670050"/>
            <a:ext cx="91567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 descr="6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6350" y="2017712"/>
            <a:ext cx="91567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 descr="7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350" y="2359025"/>
            <a:ext cx="9156700" cy="785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 descr="8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350" y="2425700"/>
            <a:ext cx="9156700" cy="957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 descr="9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350" y="2498725"/>
            <a:ext cx="9156700" cy="113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hape 15" descr="10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350" y="2578100"/>
            <a:ext cx="9156700" cy="133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 descr="11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6350" y="2657475"/>
            <a:ext cx="9156700" cy="15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 descr="12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6350" y="2736850"/>
            <a:ext cx="9156700" cy="176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hape 18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8051800" y="647700"/>
            <a:ext cx="222250" cy="22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hape 19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632450" y="454025"/>
            <a:ext cx="222250" cy="22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hape 20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3444875" y="630237"/>
            <a:ext cx="222250" cy="22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813550" y="565150"/>
            <a:ext cx="222250" cy="22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22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854700" y="1258887"/>
            <a:ext cx="222250" cy="22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23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745412" y="58737"/>
            <a:ext cx="222250" cy="22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3556000" y="1677987"/>
            <a:ext cx="222250" cy="22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238375" y="1246187"/>
            <a:ext cx="222250" cy="22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806575" y="204787"/>
            <a:ext cx="222250" cy="22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482600" y="1616075"/>
            <a:ext cx="222250" cy="22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4311650" y="155575"/>
            <a:ext cx="222250" cy="22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4533900" y="1104900"/>
            <a:ext cx="222250" cy="22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 descr="MEDIUMstar.pn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04850" y="454025"/>
            <a:ext cx="222250" cy="22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328987" y="1427162"/>
            <a:ext cx="109537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164012" y="682625"/>
            <a:ext cx="109537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5095875" y="1268412"/>
            <a:ext cx="109537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2840037" y="261937"/>
            <a:ext cx="111125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11212" y="1023937"/>
            <a:ext cx="109537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798637" y="1609725"/>
            <a:ext cx="109537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235700" y="261937"/>
            <a:ext cx="109537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711950" y="1365250"/>
            <a:ext cx="109537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266112" y="360362"/>
            <a:ext cx="109537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2554287" y="927100"/>
            <a:ext cx="109537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689100" y="768350"/>
            <a:ext cx="109537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516812" y="781050"/>
            <a:ext cx="109537" cy="10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 descr="LITTLEstar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201612" y="133350"/>
            <a:ext cx="109537" cy="11112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54061"/>
            </a:gs>
            <a:gs pos="67999">
              <a:srgbClr val="254061"/>
            </a:gs>
            <a:gs pos="100000">
              <a:srgbClr val="254061"/>
            </a:gs>
          </a:gsLst>
          <a:lin ang="5400000" scaled="0"/>
        </a:gra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 descr="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350" y="103187"/>
            <a:ext cx="9156700" cy="123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 descr="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81012" y="-6350"/>
            <a:ext cx="1371600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 descr="2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25425" y="-6350"/>
            <a:ext cx="1219200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 descr="3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512" y="-6350"/>
            <a:ext cx="1066800" cy="68707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24.jpg"/><Relationship Id="rId5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4" Type="http://schemas.openxmlformats.org/officeDocument/2006/relationships/image" Target="../media/image24.jpg"/><Relationship Id="rId5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 idx="4294967295"/>
          </p:nvPr>
        </p:nvSpPr>
        <p:spPr>
          <a:xfrm>
            <a:off x="-103187" y="4352925"/>
            <a:ext cx="9051925" cy="11826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E"/>
              </a:buClr>
              <a:buSzPts val="4400"/>
              <a:buFont typeface="Calibri"/>
              <a:buNone/>
            </a:pPr>
            <a:r>
              <a:rPr lang="en-US" sz="4400" b="1" i="0" u="none" strike="noStrike" cap="none">
                <a:solidFill>
                  <a:srgbClr val="FFFEFE"/>
                </a:solidFill>
                <a:latin typeface="Calibri"/>
                <a:ea typeface="Calibri"/>
                <a:cs typeface="Calibri"/>
                <a:sym typeface="Calibri"/>
              </a:rPr>
              <a:t>The Earth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Shape 144" descr="http://www.athropolis.com/popup/seasons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21087" y="1420812"/>
            <a:ext cx="2298700" cy="22971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45" name="Shape 145" descr="http://www.athropolis.com/popup/seasons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27725" y="1441450"/>
            <a:ext cx="2259012" cy="22590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46" name="Shape 146"/>
          <p:cNvSpPr txBox="1"/>
          <p:nvPr/>
        </p:nvSpPr>
        <p:spPr>
          <a:xfrm>
            <a:off x="1109662" y="3806825"/>
            <a:ext cx="7577137" cy="29543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600" b="1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equinoxes</a:t>
            </a: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occur when the Earth is 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between solstices, it is spring and fall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Courier New"/>
              <a:buChar char="o"/>
            </a:pP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Day and night have almost </a:t>
            </a:r>
            <a:r>
              <a:rPr lang="en-US" sz="2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same</a:t>
            </a: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duration all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over the planet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Courier New"/>
              <a:buChar char="o"/>
            </a:pP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Equinoxes occur on March 21 and September 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23 in the Northern Hemisphere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Shape 147" descr="http://www.athropolis.com/popup/seasons1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8900" y="1420812"/>
            <a:ext cx="2298700" cy="22971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48" name="Shape 148"/>
          <p:cNvSpPr txBox="1"/>
          <p:nvPr/>
        </p:nvSpPr>
        <p:spPr>
          <a:xfrm>
            <a:off x="615950" y="109537"/>
            <a:ext cx="5943600" cy="1012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E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FFFEFE"/>
                </a:solidFill>
                <a:latin typeface="Calibri"/>
                <a:ea typeface="Calibri"/>
                <a:cs typeface="Calibri"/>
                <a:sym typeface="Calibri"/>
              </a:rPr>
              <a:t>Revolution of the Earth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1109662" y="1346200"/>
            <a:ext cx="7843837" cy="40941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Courier New"/>
              <a:buChar char="o"/>
            </a:pP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At the equator, the sunlight hits the Earth’s surface at a 90˚ angle, which results in a more concentrated amount of sun in a given area.</a:t>
            </a:r>
          </a:p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Courier New"/>
              <a:buChar char="o"/>
            </a:pP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At the poles, the same amount of sun is shining but not at a 90˚ angle.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900"/>
              <a:buFont typeface="Courier New"/>
              <a:buNone/>
            </a:pPr>
            <a:endParaRPr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Courier New"/>
              <a:buChar char="o"/>
            </a:pP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rays therefore get spread out over a larger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area, making the sun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 strong over any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given area.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530225" y="109537"/>
            <a:ext cx="8772525" cy="1012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E"/>
              </a:buClr>
              <a:buSzPts val="3000"/>
              <a:buFont typeface="Calibri"/>
              <a:buNone/>
            </a:pPr>
            <a:r>
              <a:rPr lang="en-US" sz="3000" b="1" i="0" u="none" strike="noStrike" cap="none">
                <a:solidFill>
                  <a:srgbClr val="FFFEFE"/>
                </a:solidFill>
                <a:latin typeface="Calibri"/>
                <a:ea typeface="Calibri"/>
                <a:cs typeface="Calibri"/>
                <a:sym typeface="Calibri"/>
              </a:rPr>
              <a:t>Why is it hot at the equator and cold at the poles?</a:t>
            </a:r>
          </a:p>
        </p:txBody>
      </p:sp>
      <p:pic>
        <p:nvPicPr>
          <p:cNvPr id="156" name="Shape 156" descr="Figure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57750" y="4448175"/>
            <a:ext cx="4286250" cy="24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162050" y="1524000"/>
            <a:ext cx="4313237" cy="30051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earth rotates about an imaginary line that passes through the </a:t>
            </a:r>
            <a:r>
              <a:rPr lang="en-US" sz="2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North and South Poles 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 the planet.  This line is called the </a:t>
            </a:r>
            <a:r>
              <a:rPr lang="en-US" sz="28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axis of rotation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 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Shape 74" descr="http://evolutionarypathwayves.files.wordpress.com/2008/10/earth_rotation.jpg?w=393&amp;h=5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07050" y="1560512"/>
            <a:ext cx="3079750" cy="3925887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2700000">
              <a:srgbClr val="000000">
                <a:alpha val="42745"/>
              </a:srgbClr>
            </a:outerShdw>
          </a:effectLst>
        </p:spPr>
      </p:pic>
      <p:sp>
        <p:nvSpPr>
          <p:cNvPr id="75" name="Shape 75"/>
          <p:cNvSpPr txBox="1"/>
          <p:nvPr/>
        </p:nvSpPr>
        <p:spPr>
          <a:xfrm>
            <a:off x="615950" y="109537"/>
            <a:ext cx="5943600" cy="1012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E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FFFEFE"/>
                </a:solidFill>
                <a:latin typeface="Calibri"/>
                <a:ea typeface="Calibri"/>
                <a:cs typeface="Calibri"/>
                <a:sym typeface="Calibri"/>
              </a:rPr>
              <a:t>Rotation of the Earth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1162050" y="1320800"/>
            <a:ext cx="7169150" cy="247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Courier New"/>
              <a:buChar char="o"/>
            </a:pPr>
            <a:r>
              <a:rPr lang="en-US" sz="2600" b="0" i="0" u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It is for this reason, that it </a:t>
            </a:r>
            <a:r>
              <a:rPr lang="en-US" sz="2600" b="0" i="1" u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seems</a:t>
            </a:r>
            <a:r>
              <a:rPr lang="en-US" sz="2600" b="0" i="0" u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that the sun: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Arial"/>
              <a:buChar char="•"/>
            </a:pPr>
            <a:r>
              <a:rPr lang="en-US" sz="26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Rises in the East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Arial"/>
              <a:buChar char="•"/>
            </a:pPr>
            <a:r>
              <a:rPr lang="en-US" sz="26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Is south at noon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Arial"/>
              <a:buChar char="•"/>
            </a:pPr>
            <a:r>
              <a:rPr lang="en-US" sz="26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Sets in the West</a:t>
            </a:r>
          </a:p>
          <a:p>
            <a:pPr marL="800100" marR="0" lvl="1" indent="-520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520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1162050" y="3722687"/>
            <a:ext cx="7169150" cy="24923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46"/>
              <a:buFont typeface="Courier New"/>
              <a:buChar char="o"/>
            </a:pP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This axis is tilted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46"/>
              <a:buFont typeface="Courier New"/>
              <a:buChar char="o"/>
            </a:pP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The rotation occurs from west to east over a   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24-hour period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46"/>
              <a:buFont typeface="Courier New"/>
              <a:buChar char="o"/>
            </a:pP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Speed of rotation = 1700km/hr at the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equator, but varies by latitude due to  Earth’s 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spherical shape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615950" y="109537"/>
            <a:ext cx="5943600" cy="1012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E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FFFEFE"/>
                </a:solidFill>
                <a:latin typeface="Calibri"/>
                <a:ea typeface="Calibri"/>
                <a:cs typeface="Calibri"/>
                <a:sym typeface="Calibri"/>
              </a:rPr>
              <a:t>Rotation of the Earth</a:t>
            </a:r>
          </a:p>
        </p:txBody>
      </p:sp>
      <p:pic>
        <p:nvPicPr>
          <p:cNvPr id="83" name="Shape 83" descr="http://www.elegant-technology.com/resource/sunris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95900" y="2078037"/>
            <a:ext cx="2514600" cy="1885950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27000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1176337" y="1538287"/>
            <a:ext cx="7510462" cy="34321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rotation causes the cycle of day and night</a:t>
            </a:r>
          </a:p>
          <a:p>
            <a:pPr marL="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endParaRPr sz="27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025"/>
              <a:buFont typeface="Courier New"/>
              <a:buChar char="o"/>
            </a:pPr>
            <a:r>
              <a:rPr lang="en-US" sz="27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Since Earth is round and opaque, the sun can </a:t>
            </a:r>
            <a:br>
              <a:rPr lang="en-US" sz="27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7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only illuminate one side at a time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025"/>
              <a:buFont typeface="Courier New"/>
              <a:buNone/>
            </a:pPr>
            <a:endParaRPr sz="27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025"/>
              <a:buFont typeface="Courier New"/>
              <a:buChar char="o"/>
            </a:pPr>
            <a:r>
              <a:rPr lang="en-US" sz="27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This is why when it is</a:t>
            </a:r>
          </a:p>
          <a:p>
            <a:pPr marL="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</a:pPr>
            <a:r>
              <a:rPr lang="en-US" sz="27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daytime in America, it is </a:t>
            </a:r>
            <a:br>
              <a:rPr lang="en-US" sz="27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7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night in Australia</a:t>
            </a:r>
          </a:p>
        </p:txBody>
      </p:sp>
      <p:pic>
        <p:nvPicPr>
          <p:cNvPr id="90" name="Shape 90" descr="Cycle of Ligh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6737" y="3735387"/>
            <a:ext cx="3292475" cy="2470150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2700000">
              <a:srgbClr val="000000">
                <a:alpha val="42745"/>
              </a:srgbClr>
            </a:outerShdw>
          </a:effectLst>
        </p:spPr>
      </p:pic>
      <p:sp>
        <p:nvSpPr>
          <p:cNvPr id="91" name="Shape 91"/>
          <p:cNvSpPr txBox="1"/>
          <p:nvPr/>
        </p:nvSpPr>
        <p:spPr>
          <a:xfrm>
            <a:off x="615950" y="109537"/>
            <a:ext cx="5943600" cy="1012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E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FFFEFE"/>
                </a:solidFill>
                <a:latin typeface="Calibri"/>
                <a:ea typeface="Calibri"/>
                <a:cs typeface="Calibri"/>
                <a:sym typeface="Calibri"/>
              </a:rPr>
              <a:t>Rotation of the Earth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160462" y="1339850"/>
            <a:ext cx="7512050" cy="4954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Earth also turns around the sun in a path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called an </a:t>
            </a:r>
            <a:r>
              <a:rPr lang="en-US" sz="2600" b="1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ORBIT</a:t>
            </a: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at a speed of 29.75km/s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Courier New"/>
              <a:buNone/>
            </a:pPr>
            <a:endParaRPr sz="26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Courier New"/>
              <a:buChar char="o"/>
            </a:pP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It takes 365.25 days for one complete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revolution (a solar year)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Courier New"/>
              <a:buNone/>
            </a:pPr>
            <a:endParaRPr sz="26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Courier New"/>
              <a:buChar char="o"/>
            </a:pP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Every 4 years the extra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day is added to the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calendar as February 29,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this type of year is 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called a </a:t>
            </a:r>
            <a:r>
              <a:rPr lang="en-US" sz="2600" b="1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LEAP YEAR</a:t>
            </a: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Shape 98" descr="http://zebu.uoregon.edu/~soper/Orbits/earthorbit.gif"/>
          <p:cNvPicPr preferRelativeResize="0"/>
          <p:nvPr/>
        </p:nvPicPr>
        <p:blipFill rotWithShape="1">
          <a:blip r:embed="rId3">
            <a:alphaModFix/>
          </a:blip>
          <a:srcRect l="11018" t="8223" r="13265"/>
          <a:stretch/>
        </p:blipFill>
        <p:spPr>
          <a:xfrm>
            <a:off x="5413375" y="3505200"/>
            <a:ext cx="3462337" cy="31464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615950" y="109537"/>
            <a:ext cx="5943600" cy="1012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E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FFFEFE"/>
                </a:solidFill>
                <a:latin typeface="Calibri"/>
                <a:ea typeface="Calibri"/>
                <a:cs typeface="Calibri"/>
                <a:sym typeface="Calibri"/>
              </a:rPr>
              <a:t>Revolution of the Earth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873125" y="1082675"/>
            <a:ext cx="7813675" cy="1292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950"/>
              <a:buFont typeface="Courier New"/>
              <a:buChar char="o"/>
            </a:pP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Because the Earth’s axis is tilted, our planet is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in different positions during the year, giving us </a:t>
            </a:r>
            <a:b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6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different seasons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615950" y="109537"/>
            <a:ext cx="5943600" cy="1012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E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FFFEFE"/>
                </a:solidFill>
                <a:latin typeface="Calibri"/>
                <a:ea typeface="Calibri"/>
                <a:cs typeface="Calibri"/>
                <a:sym typeface="Calibri"/>
              </a:rPr>
              <a:t>Revolution of the Earth</a:t>
            </a:r>
          </a:p>
        </p:txBody>
      </p:sp>
      <p:pic>
        <p:nvPicPr>
          <p:cNvPr id="107" name="Shape 107" descr="http://einstein.stanford.edu/highlights/sb1-112604-earth-seasons.jpg"/>
          <p:cNvPicPr preferRelativeResize="0"/>
          <p:nvPr/>
        </p:nvPicPr>
        <p:blipFill rotWithShape="1">
          <a:blip r:embed="rId3">
            <a:alphaModFix/>
          </a:blip>
          <a:srcRect t="10000" b="15777"/>
          <a:stretch/>
        </p:blipFill>
        <p:spPr>
          <a:xfrm>
            <a:off x="873125" y="2451100"/>
            <a:ext cx="7620000" cy="4241800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38100" dir="27000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Shape 113" descr="http://www.athropolis.com/popup/seasons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38550" y="1441450"/>
            <a:ext cx="2259012" cy="22590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pic>
      <p:pic>
        <p:nvPicPr>
          <p:cNvPr id="114" name="Shape 114" descr="http://www.athropolis.com/popup/seasons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27725" y="1441450"/>
            <a:ext cx="2259012" cy="22590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15" name="Shape 115"/>
          <p:cNvSpPr txBox="1"/>
          <p:nvPr/>
        </p:nvSpPr>
        <p:spPr>
          <a:xfrm>
            <a:off x="1109662" y="5002212"/>
            <a:ext cx="7577137" cy="181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8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solstices</a:t>
            </a: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mark the points at which the poles are tilted at their maximum toward or away from the sun.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Shape 116" descr="http://www.athropolis.com/popup/seasons1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77950" y="1441450"/>
            <a:ext cx="2260600" cy="22590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17" name="Shape 117"/>
          <p:cNvSpPr txBox="1"/>
          <p:nvPr/>
        </p:nvSpPr>
        <p:spPr>
          <a:xfrm>
            <a:off x="615950" y="109537"/>
            <a:ext cx="5943600" cy="1012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E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FFFEFE"/>
                </a:solidFill>
                <a:latin typeface="Calibri"/>
                <a:ea typeface="Calibri"/>
                <a:cs typeface="Calibri"/>
                <a:sym typeface="Calibri"/>
              </a:rPr>
              <a:t>Revolution of the Earth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1109662" y="3802062"/>
            <a:ext cx="7577137" cy="12001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1800"/>
              <a:buFont typeface="Courier New"/>
              <a:buChar char="o"/>
            </a:pPr>
            <a:r>
              <a:rPr lang="en-US"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The seasons are marked by </a:t>
            </a:r>
            <a:r>
              <a:rPr lang="en-US" sz="2400" b="1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solstices</a:t>
            </a:r>
            <a:r>
              <a:rPr lang="en-US"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400" b="1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equinoxes</a:t>
            </a:r>
            <a:r>
              <a:rPr lang="en-US"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— astronomical terms that relate to Earth’s tilt.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Shape 124" descr="http://www.athropolis.com/popup/seasons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21087" y="1420812"/>
            <a:ext cx="2298700" cy="22971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5" name="Shape 125" descr="http://www.athropolis.com/popup/seasons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07087" y="1420812"/>
            <a:ext cx="2298700" cy="22971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26" name="Shape 126"/>
          <p:cNvSpPr txBox="1"/>
          <p:nvPr/>
        </p:nvSpPr>
        <p:spPr>
          <a:xfrm>
            <a:off x="1109662" y="3806825"/>
            <a:ext cx="8034337" cy="2678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1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Summer solstice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shortest night of the year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sun is farthest north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first day of summer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June 21 in Northern hemisphere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Shape 127" descr="http://www.athropolis.com/popup/seasons1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77950" y="1441450"/>
            <a:ext cx="2260600" cy="22590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28" name="Shape 128"/>
          <p:cNvSpPr txBox="1"/>
          <p:nvPr/>
        </p:nvSpPr>
        <p:spPr>
          <a:xfrm>
            <a:off x="615950" y="109537"/>
            <a:ext cx="5943600" cy="1012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E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FFFEFE"/>
                </a:solidFill>
                <a:latin typeface="Calibri"/>
                <a:ea typeface="Calibri"/>
                <a:cs typeface="Calibri"/>
                <a:sym typeface="Calibri"/>
              </a:rPr>
              <a:t>Revolution of the Earth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Shape 134" descr="http://www.athropolis.com/popup/seasons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38550" y="1441450"/>
            <a:ext cx="2259012" cy="22590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pic>
      <p:pic>
        <p:nvPicPr>
          <p:cNvPr id="135" name="Shape 135" descr="http://www.athropolis.com/popup/seasons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07087" y="1420812"/>
            <a:ext cx="2298700" cy="22971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6" name="Shape 136"/>
          <p:cNvSpPr txBox="1"/>
          <p:nvPr/>
        </p:nvSpPr>
        <p:spPr>
          <a:xfrm>
            <a:off x="1109662" y="3806825"/>
            <a:ext cx="8034337" cy="2678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1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Winter solstice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longest night of the year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Sun is farthest south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first day of winter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21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December 21 in Northern hemisphere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Shape 137" descr="http://www.athropolis.com/popup/seasons1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8900" y="1420812"/>
            <a:ext cx="2298700" cy="229711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8" name="Shape 138"/>
          <p:cNvSpPr txBox="1"/>
          <p:nvPr/>
        </p:nvSpPr>
        <p:spPr>
          <a:xfrm>
            <a:off x="615950" y="109537"/>
            <a:ext cx="5943600" cy="1012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E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FFFEFE"/>
                </a:solidFill>
                <a:latin typeface="Calibri"/>
                <a:ea typeface="Calibri"/>
                <a:cs typeface="Calibri"/>
                <a:sym typeface="Calibri"/>
              </a:rPr>
              <a:t>Revolution of the Earth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'Ribbon and Flow' - colorful ribbon design for multi-purpose presentation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'Ribbon and Flow' - colorful ribbon design for multi-purpose presentation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Macintosh PowerPoint</Application>
  <PresentationFormat>On-screen Show (4:3)</PresentationFormat>
  <Paragraphs>62</Paragraphs>
  <Slides>11</Slides>
  <Notes>11</Notes>
  <HiddenSlides>11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1_'Ribbon and Flow' - colorful ribbon design for multi-purpose presentations</vt:lpstr>
      <vt:lpstr>2_'Ribbon and Flow' - colorful ribbon design for multi-purpose presentations</vt:lpstr>
      <vt:lpstr>The Earth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Earth</dc:title>
  <cp:lastModifiedBy>School District of Philadelphia</cp:lastModifiedBy>
  <cp:revision>1</cp:revision>
  <dcterms:modified xsi:type="dcterms:W3CDTF">2017-12-30T15:47:59Z</dcterms:modified>
</cp:coreProperties>
</file>